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93" r:id="rId4"/>
    <p:sldId id="295" r:id="rId5"/>
    <p:sldId id="296" r:id="rId6"/>
    <p:sldId id="297" r:id="rId7"/>
    <p:sldId id="298" r:id="rId8"/>
    <p:sldId id="285" r:id="rId9"/>
    <p:sldId id="299" r:id="rId10"/>
    <p:sldId id="300" r:id="rId11"/>
    <p:sldId id="294" r:id="rId12"/>
    <p:sldId id="277" r:id="rId13"/>
    <p:sldId id="290" r:id="rId14"/>
    <p:sldId id="287" r:id="rId15"/>
    <p:sldId id="278" r:id="rId16"/>
    <p:sldId id="289" r:id="rId17"/>
    <p:sldId id="301" r:id="rId18"/>
    <p:sldId id="284" r:id="rId19"/>
    <p:sldId id="282" r:id="rId20"/>
    <p:sldId id="283" r:id="rId21"/>
    <p:sldId id="267" r:id="rId22"/>
    <p:sldId id="288" r:id="rId23"/>
    <p:sldId id="291" r:id="rId24"/>
    <p:sldId id="292" r:id="rId25"/>
    <p:sldId id="302" r:id="rId26"/>
    <p:sldId id="258" r:id="rId27"/>
    <p:sldId id="259" r:id="rId28"/>
    <p:sldId id="260" r:id="rId29"/>
    <p:sldId id="264" r:id="rId30"/>
    <p:sldId id="269" r:id="rId31"/>
    <p:sldId id="273" r:id="rId32"/>
    <p:sldId id="303" r:id="rId33"/>
    <p:sldId id="279" r:id="rId34"/>
    <p:sldId id="275" r:id="rId35"/>
    <p:sldId id="281" r:id="rId36"/>
    <p:sldId id="274" r:id="rId37"/>
    <p:sldId id="270" r:id="rId38"/>
    <p:sldId id="271" r:id="rId39"/>
    <p:sldId id="28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1" d="100"/>
          <a:sy n="61" d="100"/>
        </p:scale>
        <p:origin x="87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YOLOv2 Inference Time (Seconds) - Tegra TK1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Sheet1!$D$4:$D$6</c:f>
              <c:strCache>
                <c:ptCount val="3"/>
                <c:pt idx="0">
                  <c:v>CPU</c:v>
                </c:pt>
                <c:pt idx="1">
                  <c:v>CUDA</c:v>
                </c:pt>
                <c:pt idx="2">
                  <c:v>CUDNN</c:v>
                </c:pt>
              </c:strCache>
            </c:strRef>
          </c:cat>
          <c:val>
            <c:numRef>
              <c:f>Sheet1!$E$4:$E$6</c:f>
              <c:numCache>
                <c:formatCode>General</c:formatCode>
                <c:ptCount val="3"/>
                <c:pt idx="0">
                  <c:v>39</c:v>
                </c:pt>
                <c:pt idx="1">
                  <c:v>0.53</c:v>
                </c:pt>
                <c:pt idx="2">
                  <c:v>0.01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87-4DD9-9171-14B8E4EE32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790414840"/>
        <c:axId val="790412216"/>
        <c:axId val="0"/>
      </c:bar3DChart>
      <c:catAx>
        <c:axId val="7904148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0412216"/>
        <c:crosses val="autoZero"/>
        <c:auto val="1"/>
        <c:lblAlgn val="ctr"/>
        <c:lblOffset val="100"/>
        <c:noMultiLvlLbl val="0"/>
      </c:catAx>
      <c:valAx>
        <c:axId val="7904122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0414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E2643-CE22-4FAB-897F-7621E4CF49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430EDA-54B9-4241-A28F-ED63C7768F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2EEDC-E61E-402A-8A62-4ECB58A3B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96968-B788-4D64-8891-4D82A834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F4D37-DF70-4F4C-AA7E-72E6FC948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925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EADCA-3C03-4FBD-BF87-0458F9B24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B901A-D73D-423A-9BB0-A74839E5DD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49348-FA20-481A-BE09-381468ADA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FDA9A-570E-4335-B311-E28096177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50C53-5035-4969-A56E-A5C434FAD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153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881821-C78E-4626-8CCB-A580361C05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D54D63-1F33-44B7-A991-C15AF07FC7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47E2D3-40F9-4F01-81B8-6D5BDD2DF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61739-84BB-4415-B0AB-ED3E5E444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EC057-B408-4C90-BDE3-559F6411B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764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5882A-921C-474D-BF3D-888A18B87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DF3E4-3E53-4019-8204-D6FE7CA0C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FF51D-0F15-4659-B20B-FFD936C4A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183F5-2C07-418A-ADE1-823DE53DC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26327-4F0A-4978-BF3B-D258F41A4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95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46505-5976-4E66-8469-E32345D35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31826-4C7C-400F-BC8F-57EE502F4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AD357-6D32-4268-943B-E2E3FB93E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CFA88-9E70-4C4B-93F3-CC6A512C0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19AD0-496E-4D96-B2F1-A509E73AC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37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F8BFF-55B5-4902-9E9F-242041B99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32984-3E45-45EE-BE6A-D23D26EF3A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CBC291-A84F-4E88-A321-BD361FB3B9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27D6B8-12B1-447D-9190-F35240D68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2255A5-6D58-4602-81F7-2FC7896E8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28BE4-E008-4F66-B041-9558EF47A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20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3BF67-80B1-44E9-8BC8-1CA8C30B9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DDA99-E649-4579-A663-7B1CF1129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0D8017-0C33-42EB-A5FC-4E5762C72F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07CDCC-6A23-4958-ADE7-AFF8F441ED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4E7E76-80A2-4F0D-9DA7-B2124696E3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907910-6232-43E5-8A56-7C97C9D2B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D1D211-F75F-4DB8-A6DF-E36EE7387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DA3386-73A4-4CA9-A24C-532410F96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88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CE3C9-A15B-44BB-8BC7-799A9D406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A0708E-1A63-45E1-A99A-77CAFC9DD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486480-4D57-4395-A582-0BFB609C8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3469B1-C56B-4203-AA25-CD49FEE04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359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11C2CE-89DB-4F58-B53B-2185A2AC9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997B45-6FE1-4883-A434-7888835AD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768994-5729-4FB9-92AA-B05D324F5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09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FBACA-FFDE-496C-AC37-CE65B61DF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BECF1-F08C-4A4C-8AA2-F9328D431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AE10B4-076F-49E7-839B-8C54B653B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70BCD-24EF-497A-BA6F-A47FEC03D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B55465-767E-4D9C-8E1C-A7B5910F0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C10DA4-2722-4C20-9C0B-1B65CBC6E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21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8440B-C857-4709-A354-97EEEE61D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389BDF-A3A1-4D07-A681-FE12D156C8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5CE78D-A805-4E82-A3FB-C8CA8D6C5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F2973-7677-4A62-ABAB-B34F22A86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60356B-7286-48D9-AC42-15D2B1880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2A2492-88F3-4828-893A-4BBDF3B9A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751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347EB2-81B9-407D-A784-CF480EAD0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D8DC0-5D7B-47F1-98FB-DEECB1853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D990B-F3F1-41BA-B01E-5D2AFAFE1C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55A95-80B8-42B9-A128-477537617129}" type="datetimeFigureOut">
              <a:rPr lang="en-US" smtClean="0"/>
              <a:t>5/10/2019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2DF66-6714-477E-9306-DB91A9313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828C1-54DF-4D04-AA2B-1B48548AA8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B591F2-DEE0-487A-B28D-76771D511D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498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sites/moorinsights/2017/03/03/a-machine-learning-landscape-where-amd-intel-nvidia-qualcomm-and-xilinx-ai-engines-live/#7c1a12fc742f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neuralnetworksanddeeplearning.com/chap3.html#overfitting_and_regularization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lit2.uci.edu/uploads/Media/Text/HOLLEMAN.pdf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caffe.berkeleyvision.org/" TargetMode="External"/><Relationship Id="rId2" Type="http://schemas.openxmlformats.org/officeDocument/2006/relationships/hyperlink" Target="http://ethereon.github.io/netscope/quickstart.html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-mBg-lFz5fQ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359357-6272-4EF0-A5EE-C84F453FE3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GPU </a:t>
            </a:r>
            <a:r>
              <a:rPr lang="en-US"/>
              <a:t>Algorithms and Trends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48A211E-4D4C-4E78-95C1-73B6244265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Presentation, Mid 2018</a:t>
            </a:r>
          </a:p>
        </p:txBody>
      </p:sp>
    </p:spTree>
    <p:extLst>
      <p:ext uri="{BB962C8B-B14F-4D97-AF65-F5344CB8AC3E}">
        <p14:creationId xmlns:p14="http://schemas.microsoft.com/office/powerpoint/2010/main" val="2917509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8E0E9-DF33-4AED-BE05-211EFF77F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AA8EC-6925-4B9D-B25E-30F5B881D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Image result for map graphics processor pipeline to deep learning nvidia">
            <a:extLst>
              <a:ext uri="{FF2B5EF4-FFF2-40B4-BE49-F238E27FC236}">
                <a16:creationId xmlns:a16="http://schemas.microsoft.com/office/drawing/2014/main" id="{50A246B4-90D1-4CCF-8797-70F29E47B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988"/>
            <a:ext cx="12192000" cy="680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256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4D770-A9CC-4C5B-BD94-E16F17517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Hardware Landscape</a:t>
            </a:r>
          </a:p>
        </p:txBody>
      </p:sp>
      <p:pic>
        <p:nvPicPr>
          <p:cNvPr id="2050" name="Picture 2" descr="Image result for gpu cpu tpu fpga comparison">
            <a:extLst>
              <a:ext uri="{FF2B5EF4-FFF2-40B4-BE49-F238E27FC236}">
                <a16:creationId xmlns:a16="http://schemas.microsoft.com/office/drawing/2014/main" id="{6D2B212E-F73D-40A3-96CA-E3C89962C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398" y="1915319"/>
            <a:ext cx="9144000" cy="417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472B2F4-A94E-4F97-BC35-414C5F4177E8}"/>
              </a:ext>
            </a:extLst>
          </p:cNvPr>
          <p:cNvSpPr/>
          <p:nvPr/>
        </p:nvSpPr>
        <p:spPr>
          <a:xfrm>
            <a:off x="446987" y="6453144"/>
            <a:ext cx="1057294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https://www.forbes.com/sites/moorinsights/2017/03/03/a-machine-learning-landscape-where-amd-intel-nvidia-qualcomm-and-xilinx-ai-engines-live/#7c1a12fc742f</a:t>
            </a:r>
            <a:r>
              <a:rPr lang="en-US" sz="11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48211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22B3E-753D-44E0-ADCA-0320DA810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40320-C91B-4BD0-8BC9-DA91DDB83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800" dirty="0"/>
              <a:t>“.. Understanding C Major took me 27 years …”  - </a:t>
            </a:r>
            <a:r>
              <a:rPr lang="en-US" sz="4800" dirty="0" err="1"/>
              <a:t>Illayaraja</a:t>
            </a:r>
            <a:r>
              <a:rPr lang="en-US" sz="4800" dirty="0"/>
              <a:t>, composer</a:t>
            </a:r>
          </a:p>
          <a:p>
            <a:pPr lvl="1"/>
            <a:r>
              <a:rPr lang="en-US" dirty="0"/>
              <a:t>AIVA technologies AI composer, available, today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4668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C85D9-4CA9-4914-8E38-9B886CCFC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94FB2-55D8-443A-AFA3-62C03F51A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Languages</a:t>
            </a:r>
          </a:p>
          <a:p>
            <a:pPr lvl="1"/>
            <a:r>
              <a:rPr lang="en-US" dirty="0"/>
              <a:t>CUDA</a:t>
            </a:r>
          </a:p>
          <a:p>
            <a:r>
              <a:rPr lang="en-US" dirty="0"/>
              <a:t>Native language acceleration</a:t>
            </a:r>
          </a:p>
          <a:p>
            <a:pPr lvl="1"/>
            <a:r>
              <a:rPr lang="en-US" dirty="0" err="1"/>
              <a:t>Numba</a:t>
            </a:r>
            <a:endParaRPr lang="en-US" dirty="0"/>
          </a:p>
          <a:p>
            <a:pPr lvl="1"/>
            <a:r>
              <a:rPr lang="en-US" dirty="0"/>
              <a:t>C++ AMP</a:t>
            </a:r>
          </a:p>
          <a:p>
            <a:pPr lvl="1"/>
            <a:endParaRPr lang="en-US" dirty="0"/>
          </a:p>
          <a:p>
            <a:r>
              <a:rPr lang="en-US" dirty="0"/>
              <a:t>New on the GPU</a:t>
            </a:r>
          </a:p>
          <a:p>
            <a:pPr lvl="1"/>
            <a:r>
              <a:rPr lang="en-US" dirty="0"/>
              <a:t>Branching !</a:t>
            </a:r>
          </a:p>
          <a:p>
            <a:pPr lvl="1"/>
            <a:r>
              <a:rPr lang="en-US" dirty="0"/>
              <a:t>Exceptions !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848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1323D-2712-42A3-9860-B5E6DFF3D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63988-1C06-48A4-ADBA-C7FE8660F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://images.hardwarecanucks.com/image/skymtl/GPU/1080TI-REVIEW/1080TI-REVIEW-88.jpg">
            <a:extLst>
              <a:ext uri="{FF2B5EF4-FFF2-40B4-BE49-F238E27FC236}">
                <a16:creationId xmlns:a16="http://schemas.microsoft.com/office/drawing/2014/main" id="{2ED6A973-2036-4EDF-AA4E-8EFDED476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637" y="1768731"/>
            <a:ext cx="8994614" cy="4764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346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07C14-9B4B-43BC-901B-DEF01C521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9FAEB-16FF-4CF5-99DB-B6C91497A8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Nvidia power/performance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591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D7CDC-3687-47CB-8318-87C26C22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and Area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B03FB-31B9-4C02-A8B1-D5EC64142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Integrated chipsets</a:t>
            </a:r>
          </a:p>
          <a:p>
            <a:pPr lvl="1"/>
            <a:r>
              <a:rPr lang="en-US" dirty="0"/>
              <a:t>AMD llano 32nm</a:t>
            </a:r>
          </a:p>
          <a:p>
            <a:r>
              <a:rPr lang="en-US" dirty="0"/>
              <a:t>Discrete Nvidia GPU Area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22CEEC-7A4E-414D-93A4-523F793E9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9411" y="904883"/>
            <a:ext cx="4900908" cy="2177161"/>
          </a:xfrm>
          <a:prstGeom prst="rect">
            <a:avLst/>
          </a:prstGeom>
        </p:spPr>
      </p:pic>
      <p:pic>
        <p:nvPicPr>
          <p:cNvPr id="6" name="Shape 126">
            <a:extLst>
              <a:ext uri="{FF2B5EF4-FFF2-40B4-BE49-F238E27FC236}">
                <a16:creationId xmlns:a16="http://schemas.microsoft.com/office/drawing/2014/main" id="{BC9A12C2-16A0-41DB-848C-ACE325CD8D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8969" y="3128756"/>
            <a:ext cx="3816298" cy="36537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1355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32643-318F-4BDA-A7E4-FE54A08CB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introduction to GPU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A3AA8-4B44-4950-B047-133B1033A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81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1FA26-8291-4E6E-9F79-F98DA4BA6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Organisation</a:t>
            </a:r>
            <a:r>
              <a:rPr lang="en-US" dirty="0"/>
              <a:t> of the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060B4-1C08-4B53-A491-D68E4A0C1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Main.cpp</a:t>
            </a:r>
          </a:p>
          <a:p>
            <a:pPr lvl="1"/>
            <a:r>
              <a:rPr lang="en-US" dirty="0"/>
              <a:t>main()</a:t>
            </a:r>
          </a:p>
          <a:p>
            <a:pPr lvl="1"/>
            <a:r>
              <a:rPr lang="en-US" dirty="0"/>
              <a:t>Timing measurement code (</a:t>
            </a:r>
            <a:r>
              <a:rPr lang="en-US" dirty="0" err="1"/>
              <a:t>cudaEvent</a:t>
            </a:r>
            <a:r>
              <a:rPr lang="en-US" dirty="0"/>
              <a:t>*..)</a:t>
            </a:r>
          </a:p>
          <a:p>
            <a:r>
              <a:rPr lang="en-US" dirty="0"/>
              <a:t>CUDA Acceleration code - Kernel.cu</a:t>
            </a:r>
          </a:p>
          <a:p>
            <a:pPr lvl="1"/>
            <a:r>
              <a:rPr lang="en-US" dirty="0"/>
              <a:t>Kernel wrappers</a:t>
            </a:r>
          </a:p>
          <a:p>
            <a:pPr lvl="2"/>
            <a:r>
              <a:rPr lang="en-US" dirty="0" err="1"/>
              <a:t>CudaMem</a:t>
            </a:r>
            <a:r>
              <a:rPr lang="en-US" dirty="0"/>
              <a:t> allocations</a:t>
            </a:r>
          </a:p>
          <a:p>
            <a:pPr lvl="2"/>
            <a:r>
              <a:rPr lang="en-US" dirty="0"/>
              <a:t>Grid/block calculations</a:t>
            </a:r>
          </a:p>
          <a:p>
            <a:pPr lvl="2"/>
            <a:r>
              <a:rPr lang="en-US" dirty="0"/>
              <a:t>Kernel calls</a:t>
            </a:r>
          </a:p>
          <a:p>
            <a:pPr lvl="1"/>
            <a:r>
              <a:rPr lang="en-US" dirty="0"/>
              <a:t>Actual kernel</a:t>
            </a:r>
          </a:p>
        </p:txBody>
      </p:sp>
    </p:spTree>
    <p:extLst>
      <p:ext uri="{BB962C8B-B14F-4D97-AF65-F5344CB8AC3E}">
        <p14:creationId xmlns:p14="http://schemas.microsoft.com/office/powerpoint/2010/main" val="956340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73B21-7AF5-41D7-8E08-D65465FB9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an algorithm to GPU –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74034-87C5-43E0-B473-4342F3A12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C++ file or .cu file ?</a:t>
            </a:r>
          </a:p>
          <a:p>
            <a:pPr lvl="1"/>
            <a:r>
              <a:rPr lang="en-US" dirty="0"/>
              <a:t>'</a:t>
            </a:r>
            <a:r>
              <a:rPr lang="en-US" dirty="0" err="1"/>
              <a:t>cudaEvent_t</a:t>
            </a:r>
            <a:r>
              <a:rPr lang="en-US" dirty="0"/>
              <a:t>': undeclared identifier</a:t>
            </a:r>
          </a:p>
          <a:p>
            <a:pPr lvl="1"/>
            <a:r>
              <a:rPr lang="en-US" dirty="0"/>
              <a:t>Include </a:t>
            </a:r>
            <a:r>
              <a:rPr lang="en-US" dirty="0" err="1"/>
              <a:t>cuda_runtime.h</a:t>
            </a:r>
            <a:r>
              <a:rPr lang="en-US" dirty="0"/>
              <a:t>, not just </a:t>
            </a:r>
            <a:r>
              <a:rPr lang="en-US" dirty="0" err="1"/>
              <a:t>cuda.h</a:t>
            </a:r>
            <a:endParaRPr lang="en-US" dirty="0"/>
          </a:p>
          <a:p>
            <a:r>
              <a:rPr lang="en-US" dirty="0"/>
              <a:t>Dreaded - “0x4 unspecified launch failure”</a:t>
            </a:r>
          </a:p>
          <a:p>
            <a:r>
              <a:rPr lang="en-US" dirty="0" err="1"/>
              <a:t>cudaOccupancyMaxPotentialBlockSize</a:t>
            </a:r>
            <a:endParaRPr lang="en-US" dirty="0"/>
          </a:p>
          <a:p>
            <a:pPr lvl="1"/>
            <a:r>
              <a:rPr lang="en-US" dirty="0" err="1"/>
              <a:t>GridSize</a:t>
            </a:r>
            <a:endParaRPr lang="en-US" dirty="0"/>
          </a:p>
          <a:p>
            <a:pPr lvl="1"/>
            <a:r>
              <a:rPr lang="en-US" dirty="0" err="1"/>
              <a:t>BlockSize</a:t>
            </a:r>
            <a:endParaRPr lang="en-US" dirty="0"/>
          </a:p>
          <a:p>
            <a:r>
              <a:rPr lang="en-US" dirty="0"/>
              <a:t>Tool for memory bug-checks </a:t>
            </a:r>
          </a:p>
          <a:p>
            <a:pPr lvl="1"/>
            <a:r>
              <a:rPr lang="en-US" dirty="0"/>
              <a:t>cuda-memcheck.exe</a:t>
            </a:r>
          </a:p>
          <a:p>
            <a:pPr lvl="1"/>
            <a:r>
              <a:rPr lang="en-US" dirty="0"/>
              <a:t>%PROGFILES%\NVIDIA GPU Computing Toolkit\CUDA\</a:t>
            </a:r>
            <a:r>
              <a:rPr lang="en-US" dirty="0" err="1"/>
              <a:t>vx.y</a:t>
            </a:r>
            <a:r>
              <a:rPr lang="en-US" dirty="0"/>
              <a:t>\bin</a:t>
            </a:r>
          </a:p>
          <a:p>
            <a:pPr lvl="1"/>
            <a:r>
              <a:rPr lang="en-US" dirty="0"/>
              <a:t>========= Invalid __global__ write of size 4</a:t>
            </a:r>
          </a:p>
          <a:p>
            <a:pPr lvl="1"/>
            <a:r>
              <a:rPr lang="en-US" dirty="0"/>
              <a:t>=========     at 0x000006b0 in ….</a:t>
            </a:r>
          </a:p>
          <a:p>
            <a:r>
              <a:rPr lang="en-US" dirty="0"/>
              <a:t>CUDA errors can be resident so be aware of the API </a:t>
            </a:r>
            <a:r>
              <a:rPr lang="en-US" dirty="0" err="1"/>
              <a:t>behaviour</a:t>
            </a:r>
            <a:endParaRPr lang="en-US" dirty="0"/>
          </a:p>
          <a:p>
            <a:pPr lvl="1"/>
            <a:r>
              <a:rPr lang="en-US" dirty="0"/>
              <a:t>Errors reported by some APIs ex </a:t>
            </a:r>
            <a:r>
              <a:rPr lang="en-US" dirty="0" err="1"/>
              <a:t>cudaThreadSynchronize</a:t>
            </a:r>
            <a:r>
              <a:rPr lang="en-US" dirty="0"/>
              <a:t>() are previous errors !</a:t>
            </a:r>
          </a:p>
          <a:p>
            <a:r>
              <a:rPr lang="en-US" dirty="0"/>
              <a:t>1D large arrays (ex 1M entries) have issues</a:t>
            </a:r>
          </a:p>
          <a:p>
            <a:pPr lvl="1"/>
            <a:r>
              <a:rPr lang="en-US" dirty="0"/>
              <a:t>Move to 2D</a:t>
            </a:r>
          </a:p>
          <a:p>
            <a:pPr lvl="1"/>
            <a:r>
              <a:rPr lang="en-US" dirty="0"/>
              <a:t>Each kernel composed of “a Grid of Blocks of Threads”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351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942DC3-32FB-4A88-92D2-C20E5FC1A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3F2337-D478-4881-A868-03DFDFCD3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GPU ?</a:t>
            </a:r>
          </a:p>
          <a:p>
            <a:r>
              <a:rPr lang="en-US" dirty="0"/>
              <a:t>Evolution of the GPU and its Programming models</a:t>
            </a:r>
          </a:p>
          <a:p>
            <a:r>
              <a:rPr lang="en-US" dirty="0"/>
              <a:t>Typical Algorithms</a:t>
            </a:r>
          </a:p>
          <a:p>
            <a:pPr lvl="1"/>
            <a:r>
              <a:rPr lang="en-US" dirty="0"/>
              <a:t>Image processing, Image Analysis, DB, VR, Graphics + Compute, Crypto</a:t>
            </a:r>
          </a:p>
          <a:p>
            <a:pPr lvl="1"/>
            <a:r>
              <a:rPr lang="en-US" dirty="0"/>
              <a:t>Deep learning</a:t>
            </a:r>
          </a:p>
          <a:p>
            <a:r>
              <a:rPr lang="en-US" dirty="0"/>
              <a:t>Bandwidth/ performance analysis tools</a:t>
            </a:r>
          </a:p>
          <a:p>
            <a:r>
              <a:rPr lang="en-US" dirty="0"/>
              <a:t>Trends in GPU algorithms</a:t>
            </a:r>
          </a:p>
          <a:p>
            <a:r>
              <a:rPr lang="en-US" dirty="0"/>
              <a:t>A journey, not a deal</a:t>
            </a:r>
          </a:p>
        </p:txBody>
      </p:sp>
    </p:spTree>
    <p:extLst>
      <p:ext uri="{BB962C8B-B14F-4D97-AF65-F5344CB8AC3E}">
        <p14:creationId xmlns:p14="http://schemas.microsoft.com/office/powerpoint/2010/main" val="25136776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14D03-970F-48F1-9523-5390F9BDD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Specifying shared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DAF35-B66B-49C0-BC7C-C062AF513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Static</a:t>
            </a:r>
          </a:p>
          <a:p>
            <a:pPr lvl="1"/>
            <a:r>
              <a:rPr lang="en-US" dirty="0"/>
              <a:t>Declared in kernel</a:t>
            </a:r>
          </a:p>
          <a:p>
            <a:r>
              <a:rPr lang="en-US" dirty="0"/>
              <a:t>Dynamic shared memory allocation</a:t>
            </a:r>
          </a:p>
          <a:p>
            <a:pPr lvl="1"/>
            <a:r>
              <a:rPr lang="en-US" dirty="0"/>
              <a:t>The shared memory allocation size per thread block must be specified (in bytes) using an optional third execution configuration parameter in the kernel call</a:t>
            </a:r>
          </a:p>
          <a:p>
            <a:pPr lvl="1"/>
            <a:r>
              <a:rPr lang="en-US" dirty="0" err="1"/>
              <a:t>myKernel</a:t>
            </a:r>
            <a:r>
              <a:rPr lang="en-US" dirty="0"/>
              <a:t> &lt;&lt;&lt;</a:t>
            </a:r>
            <a:r>
              <a:rPr lang="en-US" dirty="0" err="1"/>
              <a:t>grids,blocks</a:t>
            </a:r>
            <a:r>
              <a:rPr lang="en-US" dirty="0"/>
              <a:t>, </a:t>
            </a:r>
            <a:r>
              <a:rPr lang="en-US" dirty="0" err="1"/>
              <a:t>memsizeBytes</a:t>
            </a:r>
            <a:r>
              <a:rPr lang="en-US" dirty="0"/>
              <a:t>&gt;&gt;&gt;();</a:t>
            </a:r>
          </a:p>
          <a:p>
            <a:r>
              <a:rPr lang="en-US" dirty="0"/>
              <a:t>How to </a:t>
            </a:r>
            <a:r>
              <a:rPr lang="en-US" dirty="0" err="1"/>
              <a:t>synchronise</a:t>
            </a:r>
            <a:r>
              <a:rPr lang="en-US" dirty="0"/>
              <a:t> shared memory accesses across threads ?</a:t>
            </a:r>
          </a:p>
          <a:p>
            <a:pPr lvl="1"/>
            <a:r>
              <a:rPr lang="en-US" dirty="0"/>
              <a:t>__</a:t>
            </a:r>
            <a:r>
              <a:rPr lang="en-US" dirty="0" err="1"/>
              <a:t>syncthreads</a:t>
            </a:r>
            <a:r>
              <a:rPr lang="en-US" dirty="0"/>
              <a:t>() in </a:t>
            </a:r>
            <a:r>
              <a:rPr lang="en-US"/>
              <a:t>the kernel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809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B5A3D-4EBA-4897-B02B-DFC4C4C3F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GPU Profiling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F25A1-6637-43E7-8583-621A4FD5A8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CudaStreamCreate</a:t>
            </a:r>
            <a:r>
              <a:rPr lang="en-US" dirty="0"/>
              <a:t> – Startup several seconds</a:t>
            </a:r>
          </a:p>
          <a:p>
            <a:r>
              <a:rPr lang="en-US" dirty="0"/>
              <a:t>General DNNs – more Host to Device, than Device to Host</a:t>
            </a:r>
          </a:p>
          <a:p>
            <a:r>
              <a:rPr lang="en-US" dirty="0"/>
              <a:t>Yolov3 analysis:</a:t>
            </a:r>
          </a:p>
          <a:p>
            <a:pPr lvl="1"/>
            <a:r>
              <a:rPr lang="en-US" dirty="0"/>
              <a:t>23% in add-bias</a:t>
            </a:r>
          </a:p>
          <a:p>
            <a:pPr lvl="1"/>
            <a:r>
              <a:rPr lang="en-US" dirty="0"/>
              <a:t>16% in shortcut</a:t>
            </a:r>
          </a:p>
          <a:p>
            <a:pPr lvl="1"/>
            <a:r>
              <a:rPr lang="en-US" dirty="0"/>
              <a:t>15% in normalize</a:t>
            </a:r>
          </a:p>
          <a:p>
            <a:pPr lvl="1"/>
            <a:r>
              <a:rPr lang="en-US" dirty="0"/>
              <a:t>12% in fill</a:t>
            </a:r>
          </a:p>
          <a:p>
            <a:r>
              <a:rPr lang="en-US" dirty="0"/>
              <a:t>C:\Program Files\NVIDIA GPU Computing Toolkit\CUDA\v9.1\</a:t>
            </a:r>
            <a:r>
              <a:rPr lang="en-US" dirty="0" err="1"/>
              <a:t>libnvvp</a:t>
            </a:r>
            <a:endParaRPr lang="en-US" dirty="0"/>
          </a:p>
          <a:p>
            <a:r>
              <a:rPr lang="en-US" dirty="0"/>
              <a:t>Using CUDNN for batch-norm reduces this time by about 20%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40ECC6-5346-43F6-9C8C-1C228F32672A}"/>
              </a:ext>
            </a:extLst>
          </p:cNvPr>
          <p:cNvSpPr txBox="1"/>
          <p:nvPr/>
        </p:nvSpPr>
        <p:spPr>
          <a:xfrm>
            <a:off x="6962360" y="2827682"/>
            <a:ext cx="528817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profiling:</a:t>
            </a:r>
          </a:p>
          <a:p>
            <a:r>
              <a:rPr lang="en-US" dirty="0"/>
              <a:t>Moved </a:t>
            </a:r>
            <a:r>
              <a:rPr lang="en-US" dirty="0" err="1"/>
              <a:t>BatchNorm</a:t>
            </a:r>
            <a:r>
              <a:rPr lang="en-US" dirty="0"/>
              <a:t> to CUDNN results in 50% reduction</a:t>
            </a:r>
          </a:p>
          <a:p>
            <a:r>
              <a:rPr lang="en-US" dirty="0"/>
              <a:t>27% shortcut kernel</a:t>
            </a:r>
          </a:p>
          <a:p>
            <a:r>
              <a:rPr lang="en-US" dirty="0"/>
              <a:t>19% fill kernel</a:t>
            </a:r>
          </a:p>
          <a:p>
            <a:r>
              <a:rPr lang="en-US" dirty="0"/>
              <a:t>13% activate array</a:t>
            </a:r>
          </a:p>
          <a:p>
            <a:r>
              <a:rPr lang="en-US" dirty="0"/>
              <a:t>13% copy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365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1F370-CFB3-4A16-8843-51441F9D1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62830-A253-41F1-AC7F-08A4DDE64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3 fundamental steps</a:t>
            </a:r>
          </a:p>
          <a:p>
            <a:pPr lvl="1"/>
            <a:r>
              <a:rPr lang="en-US" dirty="0"/>
              <a:t>Profile</a:t>
            </a:r>
          </a:p>
          <a:p>
            <a:pPr lvl="1"/>
            <a:r>
              <a:rPr lang="en-US" dirty="0"/>
              <a:t>Profile</a:t>
            </a:r>
          </a:p>
          <a:p>
            <a:pPr lvl="1"/>
            <a:r>
              <a:rPr lang="en-US" dirty="0"/>
              <a:t>Profile</a:t>
            </a:r>
          </a:p>
          <a:p>
            <a:r>
              <a:rPr lang="en-US" dirty="0"/>
              <a:t>Bottlenecks ?</a:t>
            </a:r>
          </a:p>
          <a:p>
            <a:pPr lvl="1"/>
            <a:r>
              <a:rPr lang="en-US" dirty="0"/>
              <a:t>Read data</a:t>
            </a:r>
          </a:p>
          <a:p>
            <a:pPr lvl="1"/>
            <a:r>
              <a:rPr lang="en-US" dirty="0"/>
              <a:t>Write data</a:t>
            </a:r>
          </a:p>
          <a:p>
            <a:pPr lvl="1"/>
            <a:r>
              <a:rPr lang="en-US" dirty="0"/>
              <a:t>Compute</a:t>
            </a:r>
          </a:p>
          <a:p>
            <a:r>
              <a:rPr lang="en-US" dirty="0"/>
              <a:t>Avoid stalls - utilize internal memory judiciously</a:t>
            </a:r>
          </a:p>
          <a:p>
            <a:r>
              <a:rPr lang="en-US" dirty="0"/>
              <a:t>Memory transfer and computation should be done in parallel</a:t>
            </a:r>
          </a:p>
          <a:p>
            <a:r>
              <a:rPr lang="en-US" dirty="0"/>
              <a:t>Increase utilization – Occupancy</a:t>
            </a:r>
          </a:p>
          <a:p>
            <a:pPr lvl="1"/>
            <a:r>
              <a:rPr lang="en-US" dirty="0" err="1"/>
              <a:t>Utilise</a:t>
            </a:r>
            <a:r>
              <a:rPr lang="en-US" dirty="0"/>
              <a:t> helper APIs “</a:t>
            </a:r>
            <a:r>
              <a:rPr lang="en-US" dirty="0" err="1"/>
              <a:t>cudaOccupancyMaxPotentialBlockSize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210819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F6EE5-5ABB-4D07-B693-F7A2EC413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and CUDNN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40E4A-850E-47E1-9749-2E74461CA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CUDNN is a library of functions, built using the CUDA API</a:t>
            </a:r>
          </a:p>
          <a:p>
            <a:pPr lvl="1"/>
            <a:r>
              <a:rPr lang="en-US" dirty="0"/>
              <a:t>Focused on Neural networks</a:t>
            </a:r>
          </a:p>
          <a:p>
            <a:pPr lvl="1"/>
            <a:r>
              <a:rPr lang="en-US" dirty="0"/>
              <a:t>Downloaded separately from CUDA kit</a:t>
            </a:r>
          </a:p>
          <a:p>
            <a:r>
              <a:rPr lang="en-US" dirty="0"/>
              <a:t>What performance improvement does it bring ?</a:t>
            </a:r>
          </a:p>
          <a:p>
            <a:r>
              <a:rPr lang="en-US" dirty="0"/>
              <a:t>Yolo with different options</a:t>
            </a:r>
          </a:p>
        </p:txBody>
      </p:sp>
    </p:spTree>
    <p:extLst>
      <p:ext uri="{BB962C8B-B14F-4D97-AF65-F5344CB8AC3E}">
        <p14:creationId xmlns:p14="http://schemas.microsoft.com/office/powerpoint/2010/main" val="5093468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E2738-D2ED-461A-8757-7EF89431E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 – with different options (</a:t>
            </a:r>
            <a:r>
              <a:rPr lang="en-US" dirty="0" err="1"/>
              <a:t>Tegra</a:t>
            </a:r>
            <a:r>
              <a:rPr lang="en-US" dirty="0"/>
              <a:t> TK1)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55A59CB-C395-4F00-95F6-C0C683F104C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214336"/>
              </p:ext>
            </p:extLst>
          </p:nvPr>
        </p:nvGraphicFramePr>
        <p:xfrm>
          <a:off x="447774" y="2168165"/>
          <a:ext cx="6843859" cy="41713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2D9CB44-62CC-44D9-9274-5E09280FB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263902"/>
              </p:ext>
            </p:extLst>
          </p:nvPr>
        </p:nvGraphicFramePr>
        <p:xfrm>
          <a:off x="3339969" y="2850281"/>
          <a:ext cx="1270000" cy="548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35000">
                  <a:extLst>
                    <a:ext uri="{9D8B030D-6E8A-4147-A177-3AD203B41FA5}">
                      <a16:colId xmlns:a16="http://schemas.microsoft.com/office/drawing/2014/main" val="1846684739"/>
                    </a:ext>
                  </a:extLst>
                </a:gridCol>
                <a:gridCol w="635000">
                  <a:extLst>
                    <a:ext uri="{9D8B030D-6E8A-4147-A177-3AD203B41FA5}">
                      <a16:colId xmlns:a16="http://schemas.microsoft.com/office/drawing/2014/main" val="2696765079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CPU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61570042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0.53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83070741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CUDNN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0.01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805331005"/>
                  </a:ext>
                </a:extLst>
              </a:tr>
            </a:tbl>
          </a:graphicData>
        </a:graphic>
      </p:graphicFrame>
      <p:pic>
        <p:nvPicPr>
          <p:cNvPr id="8" name="Picture 4" descr="Image result for machine learning jokes">
            <a:extLst>
              <a:ext uri="{FF2B5EF4-FFF2-40B4-BE49-F238E27FC236}">
                <a16:creationId xmlns:a16="http://schemas.microsoft.com/office/drawing/2014/main" id="{BDFE61ED-50D4-4EBC-8B87-C0DFBD6275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2188" y="3242821"/>
            <a:ext cx="2698674" cy="309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563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30BE0-FE9E-4448-9B4B-B134DFA0A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on GPU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0D3EA-FECD-4CEF-A972-394AE9F4D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900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706EA-C542-4AE9-BF7F-B25575D0E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BC6F8-A7FE-4DBC-8E6C-83C9EFD3FC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 free parameters – Can model an elephant</a:t>
            </a:r>
          </a:p>
          <a:p>
            <a:pPr lvl="1"/>
            <a:r>
              <a:rPr lang="en-US" dirty="0">
                <a:hlinkClick r:id="rId2"/>
              </a:rPr>
              <a:t>http://neuralnetworksanddeeplearning.com/chap3.html#overfitting_and_regularization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3662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F9092-0FD9-402D-AC93-4F374A5EA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Medicine – Drug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58286-D560-48A6-B2CA-73B0D0400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AtomNet</a:t>
            </a:r>
            <a:r>
              <a:rPr lang="en-US" dirty="0"/>
              <a:t> - structure-based, deep convolutional neural network designed to predict the bioactivity of small molecules for drug discovery applications. (</a:t>
            </a:r>
            <a:r>
              <a:rPr lang="en-US" dirty="0" err="1"/>
              <a:t>Atomwise</a:t>
            </a:r>
            <a:r>
              <a:rPr lang="en-US" dirty="0"/>
              <a:t>  company)</a:t>
            </a:r>
          </a:p>
          <a:p>
            <a:pPr lvl="1"/>
            <a:r>
              <a:rPr lang="en-US" dirty="0"/>
              <a:t>apply the convolutional concepts of feature locality and hierarchical composition to the modeling of bioactivity and </a:t>
            </a:r>
            <a:r>
              <a:rPr lang="en-US"/>
              <a:t>chemical interactions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325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28F9C-6839-42B7-8F88-AB2A49DB2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Segmentation – Ex Tumors in </a:t>
            </a:r>
            <a:r>
              <a:rPr lang="en-US" dirty="0" err="1"/>
              <a:t>Pancrea</a:t>
            </a:r>
            <a:r>
              <a:rPr lang="en-US" dirty="0"/>
              <a:t>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9BAAB-C650-42A8-87D3-F53A0DAFE1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Small organ segmentation</a:t>
            </a:r>
          </a:p>
          <a:p>
            <a:pPr lvl="1"/>
            <a:r>
              <a:rPr lang="en-US"/>
              <a:t>Recurrent </a:t>
            </a:r>
            <a:r>
              <a:rPr lang="en-US" dirty="0"/>
              <a:t>Saliency Transformation Network. The key innovation is a saliency transformation module, which repeatedly converts the segmentation probability map from the previous iteration as spatial weights and applies these weights to the current iteration</a:t>
            </a:r>
          </a:p>
        </p:txBody>
      </p:sp>
    </p:spTree>
    <p:extLst>
      <p:ext uri="{BB962C8B-B14F-4D97-AF65-F5344CB8AC3E}">
        <p14:creationId xmlns:p14="http://schemas.microsoft.com/office/powerpoint/2010/main" val="36440068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7DC4F-306A-49FF-A724-EE7BA30CC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– Availability of training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C59F0-52A4-47D4-9BB2-6DE32F84F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Significant challenge in object detection</a:t>
            </a:r>
          </a:p>
          <a:p>
            <a:pPr lvl="1"/>
            <a:r>
              <a:rPr lang="en-US" dirty="0"/>
              <a:t>Why ?</a:t>
            </a:r>
          </a:p>
          <a:p>
            <a:r>
              <a:rPr lang="en-US" dirty="0"/>
              <a:t>Solution - Synthetic data</a:t>
            </a:r>
          </a:p>
          <a:p>
            <a:pPr lvl="1"/>
            <a:r>
              <a:rPr lang="en-US" dirty="0"/>
              <a:t>Image augmentation</a:t>
            </a:r>
          </a:p>
          <a:p>
            <a:pPr lvl="2"/>
            <a:r>
              <a:rPr lang="en-US" dirty="0"/>
              <a:t>Lighting, transformations, transparency</a:t>
            </a:r>
          </a:p>
          <a:p>
            <a:pPr lvl="2"/>
            <a:r>
              <a:rPr lang="en-US" dirty="0" err="1"/>
              <a:t>euclidaug</a:t>
            </a:r>
            <a:endParaRPr lang="en-US" dirty="0"/>
          </a:p>
          <a:p>
            <a:r>
              <a:rPr lang="en-US" dirty="0"/>
              <a:t>Ray tracing</a:t>
            </a:r>
          </a:p>
          <a:p>
            <a:r>
              <a:rPr lang="en-US" dirty="0"/>
              <a:t>Completely under our control</a:t>
            </a:r>
          </a:p>
        </p:txBody>
      </p:sp>
    </p:spTree>
    <p:extLst>
      <p:ext uri="{BB962C8B-B14F-4D97-AF65-F5344CB8AC3E}">
        <p14:creationId xmlns:p14="http://schemas.microsoft.com/office/powerpoint/2010/main" val="3849605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57614-46C6-433E-BCE0-ED2D89CE9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GPU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B59D9-9642-4E40-AD0F-92277CDC25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62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120AF-919A-4C62-9620-13F40CB36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- Latency of Algorithms on GPU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2A4F8-4C3A-43AE-A826-4942D81EE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profile ? What tools ?</a:t>
            </a:r>
          </a:p>
          <a:p>
            <a:r>
              <a:rPr lang="en-US" dirty="0"/>
              <a:t>Typical Graphics latencies</a:t>
            </a:r>
          </a:p>
          <a:p>
            <a:pPr lvl="1"/>
            <a:r>
              <a:rPr lang="en-US" dirty="0"/>
              <a:t>VR example, framebuffer, display relation</a:t>
            </a:r>
          </a:p>
          <a:p>
            <a:r>
              <a:rPr lang="en-US" dirty="0"/>
              <a:t>Compute - Average inference latency of Inception v2 with TF 1.5</a:t>
            </a:r>
          </a:p>
          <a:p>
            <a:pPr lvl="1"/>
            <a:r>
              <a:rPr lang="en-US" dirty="0"/>
              <a:t>33ms with batch size of 1 </a:t>
            </a:r>
          </a:p>
          <a:p>
            <a:pPr lvl="1"/>
            <a:r>
              <a:rPr lang="en-US" dirty="0"/>
              <a:t>540ms with batch size of 32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“GPU Scheduling on the NVIDIA TX2: Hidden Details Revealed”</a:t>
            </a:r>
          </a:p>
        </p:txBody>
      </p:sp>
    </p:spTree>
    <p:extLst>
      <p:ext uri="{BB962C8B-B14F-4D97-AF65-F5344CB8AC3E}">
        <p14:creationId xmlns:p14="http://schemas.microsoft.com/office/powerpoint/2010/main" val="33729290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65CDF-B48B-484C-965C-F1C724C5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Emerging – Compute-In-Flash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C2246-9DFE-4A28-A462-5C43B29F3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Syntiant</a:t>
            </a:r>
            <a:r>
              <a:rPr lang="en-US"/>
              <a:t>, Mythic </a:t>
            </a:r>
            <a:r>
              <a:rPr lang="en-US" dirty="0"/>
              <a:t>Analog NN Implementation on Flash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B6CC81-704C-447F-9E1B-587B007EA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2141" y="2586986"/>
            <a:ext cx="3923859" cy="34431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52EF2B-D0C7-40CD-9D1E-8F50635B591A}"/>
              </a:ext>
            </a:extLst>
          </p:cNvPr>
          <p:cNvSpPr/>
          <p:nvPr/>
        </p:nvSpPr>
        <p:spPr>
          <a:xfrm>
            <a:off x="128982" y="6422188"/>
            <a:ext cx="383951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>
                <a:hlinkClick r:id="rId3"/>
              </a:rPr>
              <a:t>http://www.calit2.uci.edu/uploads/Media/Text/HOLLEMAN.pdf</a:t>
            </a:r>
            <a:endParaRPr lang="en-US" sz="11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CBF756-133A-419D-9A83-015968B01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2289" y="2627085"/>
            <a:ext cx="5223975" cy="262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2497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00B89-1C77-4969-80D8-44AC3F432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Emerging – DL and Operating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80CD8-6940-4777-B0B1-526BC46C6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</a:t>
            </a:r>
          </a:p>
          <a:p>
            <a:r>
              <a:rPr lang="en-US" dirty="0" err="1"/>
              <a:t>Linaro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533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8C5C2-1B43-4853-A053-7B448E1FB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39885"/>
            <a:ext cx="10515600" cy="4351338"/>
          </a:xfrm>
        </p:spPr>
        <p:txBody>
          <a:bodyPr/>
          <a:lstStyle/>
          <a:p>
            <a:r>
              <a:rPr lang="en-US" dirty="0"/>
              <a:t>Intelligence is not a single thing</a:t>
            </a:r>
          </a:p>
          <a:p>
            <a:pPr lvl="1"/>
            <a:r>
              <a:rPr lang="en-US" dirty="0"/>
              <a:t>A group of intelligences working together</a:t>
            </a:r>
          </a:p>
          <a:p>
            <a:r>
              <a:rPr lang="en-US" dirty="0"/>
              <a:t>Attention, reasoning, processing speed, movement</a:t>
            </a:r>
          </a:p>
          <a:p>
            <a:r>
              <a:rPr lang="en-US" dirty="0"/>
              <a:t>Information and Intelligence not always visual !!</a:t>
            </a:r>
          </a:p>
        </p:txBody>
      </p:sp>
      <p:pic>
        <p:nvPicPr>
          <p:cNvPr id="1026" name="Picture 2" descr="Roopesh Kumar Verma on his last day of work">
            <a:extLst>
              <a:ext uri="{FF2B5EF4-FFF2-40B4-BE49-F238E27FC236}">
                <a16:creationId xmlns:a16="http://schemas.microsoft.com/office/drawing/2014/main" id="{989CF817-4713-4DF6-AD2D-CA4FE8821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7573" y="3332883"/>
            <a:ext cx="3900576" cy="3202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Related image">
            <a:extLst>
              <a:ext uri="{FF2B5EF4-FFF2-40B4-BE49-F238E27FC236}">
                <a16:creationId xmlns:a16="http://schemas.microsoft.com/office/drawing/2014/main" id="{27B5D7E9-44A8-401F-9E97-30C99CE9D5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281" y="2870462"/>
            <a:ext cx="5856228" cy="3664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Image result for question mark icon">
            <a:extLst>
              <a:ext uri="{FF2B5EF4-FFF2-40B4-BE49-F238E27FC236}">
                <a16:creationId xmlns:a16="http://schemas.microsoft.com/office/drawing/2014/main" id="{3BA800D5-248B-49F5-A805-E775B61C1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361" y="2278930"/>
            <a:ext cx="9525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3651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CB422-1B5F-4B5E-88D3-76A2CC26E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4480A-F358-4632-9FD9-42CD84DBE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Religion and Spirituality</a:t>
            </a:r>
          </a:p>
          <a:p>
            <a:r>
              <a:rPr lang="en-US" dirty="0"/>
              <a:t>Future trends</a:t>
            </a:r>
          </a:p>
          <a:p>
            <a:pPr lvl="1"/>
            <a:r>
              <a:rPr lang="en-US" dirty="0"/>
              <a:t>“near-chip-memory”</a:t>
            </a:r>
          </a:p>
          <a:p>
            <a:pPr lvl="1"/>
            <a:r>
              <a:rPr lang="en-US" dirty="0"/>
              <a:t>Better atomics</a:t>
            </a:r>
          </a:p>
          <a:p>
            <a:pPr lvl="1"/>
            <a:r>
              <a:rPr lang="en-US" dirty="0"/>
              <a:t>Process technologies</a:t>
            </a:r>
          </a:p>
          <a:p>
            <a:pPr lvl="1"/>
            <a:r>
              <a:rPr lang="en-US" dirty="0"/>
              <a:t>Truly heterogenous multi-core architectures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1724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EB5E7-49E5-4BE3-B680-EB65F9D90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E1E17-B17E-479D-A145-F3FD8B4231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media.licdn.com/dms/image/C4E12AQGcS4PVKWSvsw/article-inline_image-shrink_1500_2232/0?e=2128291200&amp;v=beta&amp;t=nxVBEa-rxd7Y7Ev7YBMg24ds4imIeJL77h9x8ZSB84Y">
            <a:extLst>
              <a:ext uri="{FF2B5EF4-FFF2-40B4-BE49-F238E27FC236}">
                <a16:creationId xmlns:a16="http://schemas.microsoft.com/office/drawing/2014/main" id="{B782F782-9527-4482-91C3-04650F4E2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96" y="464682"/>
            <a:ext cx="10759126" cy="6028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E52CE3B-654C-4DF9-A17E-0BC3E2B79E7F}"/>
              </a:ext>
            </a:extLst>
          </p:cNvPr>
          <p:cNvSpPr/>
          <p:nvPr/>
        </p:nvSpPr>
        <p:spPr>
          <a:xfrm>
            <a:off x="328366" y="6604084"/>
            <a:ext cx="903244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From IBM</a:t>
            </a:r>
          </a:p>
        </p:txBody>
      </p:sp>
    </p:spTree>
    <p:extLst>
      <p:ext uri="{BB962C8B-B14F-4D97-AF65-F5344CB8AC3E}">
        <p14:creationId xmlns:p14="http://schemas.microsoft.com/office/powerpoint/2010/main" val="3662058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DEB49-7C72-46DE-82DE-EB3CE1562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Netscope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5BBAE-4D49-482B-B662-577507E32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http://ethereon.github.io/netscope/quickstart.html</a:t>
            </a:r>
            <a:endParaRPr lang="en-US" dirty="0"/>
          </a:p>
          <a:p>
            <a:r>
              <a:rPr lang="en-US" dirty="0"/>
              <a:t>T</a:t>
            </a:r>
            <a:r>
              <a:rPr lang="en-US"/>
              <a:t>ool </a:t>
            </a:r>
            <a:r>
              <a:rPr lang="en-US" dirty="0"/>
              <a:t>for visualizing neural network architectures (or technically, any directed acyclic graph). It currently supports </a:t>
            </a:r>
            <a:r>
              <a:rPr lang="en-US" dirty="0">
                <a:hlinkClick r:id="rId3"/>
              </a:rPr>
              <a:t>Caffe</a:t>
            </a:r>
            <a:r>
              <a:rPr lang="en-US" dirty="0"/>
              <a:t>'s </a:t>
            </a:r>
            <a:r>
              <a:rPr lang="en-US" dirty="0" err="1"/>
              <a:t>prototxt</a:t>
            </a:r>
            <a:r>
              <a:rPr lang="en-US" dirty="0"/>
              <a:t> format.</a:t>
            </a:r>
          </a:p>
        </p:txBody>
      </p:sp>
    </p:spTree>
    <p:extLst>
      <p:ext uri="{BB962C8B-B14F-4D97-AF65-F5344CB8AC3E}">
        <p14:creationId xmlns:p14="http://schemas.microsoft.com/office/powerpoint/2010/main" val="16744734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C587C-CF24-4FD4-8BD6-963E3EEB7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Arrow - GDF</a:t>
            </a:r>
          </a:p>
        </p:txBody>
      </p:sp>
      <p:pic>
        <p:nvPicPr>
          <p:cNvPr id="1026" name="Picture 2" descr="https://www.kdnuggets.com/wp-content/uploads/apache-arrow-before-625.jpg">
            <a:extLst>
              <a:ext uri="{FF2B5EF4-FFF2-40B4-BE49-F238E27FC236}">
                <a16:creationId xmlns:a16="http://schemas.microsoft.com/office/drawing/2014/main" id="{620AA48C-9EAC-4E5C-88EC-F0F54A31F6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38" y="1690688"/>
            <a:ext cx="4982900" cy="320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kdnuggets.com/wp-content/uploads/apache-arrow-after-612.jpg">
            <a:extLst>
              <a:ext uri="{FF2B5EF4-FFF2-40B4-BE49-F238E27FC236}">
                <a16:creationId xmlns:a16="http://schemas.microsoft.com/office/drawing/2014/main" id="{B124B2CF-BC16-477C-BC80-CB07E5B03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727" y="2480674"/>
            <a:ext cx="5829300" cy="383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89554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9B882-BD55-4468-A348-80B95E8AF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Visualisation</a:t>
            </a:r>
            <a:r>
              <a:rPr lang="en-US"/>
              <a:t> H20 – </a:t>
            </a:r>
            <a:r>
              <a:rPr lang="en-US" dirty="0"/>
              <a:t>from VW talk on analytics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CA5C1-7094-4473-B3DA-472E692E1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https://www.youtube.com/watch?v=-mBg-lFz5fQ</a:t>
            </a:r>
            <a:endParaRPr lang="en-US" dirty="0"/>
          </a:p>
          <a:p>
            <a:r>
              <a:rPr lang="en-US" dirty="0"/>
              <a:t>VW – Use GPU for both – </a:t>
            </a:r>
            <a:r>
              <a:rPr lang="en-US" dirty="0" err="1"/>
              <a:t>analysis+queries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609912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05E11-DD36-4A4B-9E8F-68BE61C32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creating AI for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BABE2-B2EC-4A4D-88B8-277314364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Intelligence on earth</a:t>
            </a:r>
          </a:p>
          <a:p>
            <a:pPr lvl="1"/>
            <a:endParaRPr lang="en-US" dirty="0"/>
          </a:p>
          <a:p>
            <a:r>
              <a:rPr lang="en-US" dirty="0"/>
              <a:t>Intelligence outside earth</a:t>
            </a:r>
          </a:p>
          <a:p>
            <a:pPr lvl="1"/>
            <a:r>
              <a:rPr lang="en-US" dirty="0"/>
              <a:t>Space travel under 0-gravity</a:t>
            </a:r>
          </a:p>
          <a:p>
            <a:pPr lvl="2"/>
            <a:r>
              <a:rPr lang="en-US" dirty="0"/>
              <a:t>Cardiovascular deterioration</a:t>
            </a:r>
          </a:p>
          <a:p>
            <a:pPr lvl="2"/>
            <a:r>
              <a:rPr lang="en-US" dirty="0"/>
              <a:t>Decalcification</a:t>
            </a:r>
          </a:p>
          <a:p>
            <a:pPr lvl="2"/>
            <a:r>
              <a:rPr lang="en-US" dirty="0" err="1"/>
              <a:t>Demineralisation</a:t>
            </a:r>
            <a:r>
              <a:rPr lang="en-US" dirty="0"/>
              <a:t> of bones</a:t>
            </a:r>
          </a:p>
          <a:p>
            <a:pPr lvl="2"/>
            <a:r>
              <a:rPr lang="en-US" dirty="0"/>
              <a:t>Muscular fitness</a:t>
            </a:r>
          </a:p>
          <a:p>
            <a:pPr lvl="2"/>
            <a:endParaRPr lang="en-US" dirty="0"/>
          </a:p>
          <a:p>
            <a:pPr lvl="1"/>
            <a:r>
              <a:rPr lang="en-US" dirty="0" err="1"/>
              <a:t>Demineralisation</a:t>
            </a:r>
            <a:r>
              <a:rPr lang="en-US" dirty="0"/>
              <a:t> recovery time high, perhaps not recoverable</a:t>
            </a:r>
          </a:p>
          <a:p>
            <a:pPr lvl="1"/>
            <a:r>
              <a:rPr lang="en-US" dirty="0" err="1"/>
              <a:t>Reconaissance</a:t>
            </a:r>
            <a:r>
              <a:rPr lang="en-US" dirty="0"/>
              <a:t> missions</a:t>
            </a:r>
          </a:p>
        </p:txBody>
      </p:sp>
    </p:spTree>
    <p:extLst>
      <p:ext uri="{BB962C8B-B14F-4D97-AF65-F5344CB8AC3E}">
        <p14:creationId xmlns:p14="http://schemas.microsoft.com/office/powerpoint/2010/main" val="2308231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FB432-1297-43F8-B154-0A476922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Graphics Hardware Landscape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383A8FD-A994-4118-A905-C3E3BF63F69B}"/>
              </a:ext>
            </a:extLst>
          </p:cNvPr>
          <p:cNvGrpSpPr/>
          <p:nvPr/>
        </p:nvGrpSpPr>
        <p:grpSpPr>
          <a:xfrm>
            <a:off x="562340" y="1527142"/>
            <a:ext cx="10975283" cy="4755823"/>
            <a:chOff x="562340" y="1527142"/>
            <a:chExt cx="10975283" cy="4755823"/>
          </a:xfrm>
        </p:grpSpPr>
        <p:pic>
          <p:nvPicPr>
            <p:cNvPr id="3074" name="Picture 2" descr="Image result for opengl gpu hardware vendors apple imgtech arm qualcomm">
              <a:extLst>
                <a:ext uri="{FF2B5EF4-FFF2-40B4-BE49-F238E27FC236}">
                  <a16:creationId xmlns:a16="http://schemas.microsoft.com/office/drawing/2014/main" id="{BEB9D473-6AC7-4E22-A68C-5D413F20B6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2340" y="2643783"/>
              <a:ext cx="10975283" cy="26378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A881968-198C-4DCC-BA38-7A893826FF8A}"/>
                </a:ext>
              </a:extLst>
            </p:cNvPr>
            <p:cNvCxnSpPr>
              <a:cxnSpLocks/>
            </p:cNvCxnSpPr>
            <p:nvPr/>
          </p:nvCxnSpPr>
          <p:spPr>
            <a:xfrm>
              <a:off x="7513163" y="2007909"/>
              <a:ext cx="333237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077E7374-FC25-451D-AD42-5923DEF92315}"/>
                </a:ext>
              </a:extLst>
            </p:cNvPr>
            <p:cNvCxnSpPr/>
            <p:nvPr/>
          </p:nvCxnSpPr>
          <p:spPr>
            <a:xfrm>
              <a:off x="9715893" y="5634086"/>
              <a:ext cx="125847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BA4B9B2-94C0-465E-A3C1-409BE2508D7B}"/>
                </a:ext>
              </a:extLst>
            </p:cNvPr>
            <p:cNvSpPr/>
            <p:nvPr/>
          </p:nvSpPr>
          <p:spPr>
            <a:xfrm>
              <a:off x="6297015" y="1527142"/>
              <a:ext cx="3610556" cy="4755823"/>
            </a:xfrm>
            <a:custGeom>
              <a:avLst/>
              <a:gdLst>
                <a:gd name="connsiteX0" fmla="*/ 1715769 w 3610556"/>
                <a:gd name="connsiteY0" fmla="*/ 0 h 4755823"/>
                <a:gd name="connsiteX1" fmla="*/ 603406 w 3610556"/>
                <a:gd name="connsiteY1" fmla="*/ 1032235 h 4755823"/>
                <a:gd name="connsiteX2" fmla="*/ 90 w 3610556"/>
                <a:gd name="connsiteY2" fmla="*/ 1857081 h 4755823"/>
                <a:gd name="connsiteX3" fmla="*/ 641113 w 3610556"/>
                <a:gd name="connsiteY3" fmla="*/ 2125745 h 4755823"/>
                <a:gd name="connsiteX4" fmla="*/ 1465958 w 3610556"/>
                <a:gd name="connsiteY4" fmla="*/ 1989056 h 4755823"/>
                <a:gd name="connsiteX5" fmla="*/ 2243670 w 3610556"/>
                <a:gd name="connsiteY5" fmla="*/ 1489435 h 4755823"/>
                <a:gd name="connsiteX6" fmla="*/ 3450300 w 3610556"/>
                <a:gd name="connsiteY6" fmla="*/ 1706252 h 4755823"/>
                <a:gd name="connsiteX7" fmla="*/ 2592461 w 3610556"/>
                <a:gd name="connsiteY7" fmla="*/ 2144598 h 4755823"/>
                <a:gd name="connsiteX8" fmla="*/ 1564940 w 3610556"/>
                <a:gd name="connsiteY8" fmla="*/ 2116318 h 4755823"/>
                <a:gd name="connsiteX9" fmla="*/ 1154874 w 3610556"/>
                <a:gd name="connsiteY9" fmla="*/ 2738487 h 4755823"/>
                <a:gd name="connsiteX10" fmla="*/ 2630169 w 3610556"/>
                <a:gd name="connsiteY10" fmla="*/ 2691353 h 4755823"/>
                <a:gd name="connsiteX11" fmla="*/ 3610556 w 3610556"/>
                <a:gd name="connsiteY11" fmla="*/ 4755823 h 4755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10556" h="4755823">
                  <a:moveTo>
                    <a:pt x="1715769" y="0"/>
                  </a:moveTo>
                  <a:cubicBezTo>
                    <a:pt x="1302560" y="361361"/>
                    <a:pt x="889352" y="722722"/>
                    <a:pt x="603406" y="1032235"/>
                  </a:cubicBezTo>
                  <a:cubicBezTo>
                    <a:pt x="317459" y="1341749"/>
                    <a:pt x="-6194" y="1674829"/>
                    <a:pt x="90" y="1857081"/>
                  </a:cubicBezTo>
                  <a:cubicBezTo>
                    <a:pt x="6374" y="2039333"/>
                    <a:pt x="396802" y="2103749"/>
                    <a:pt x="641113" y="2125745"/>
                  </a:cubicBezTo>
                  <a:cubicBezTo>
                    <a:pt x="885424" y="2147741"/>
                    <a:pt x="1198865" y="2095108"/>
                    <a:pt x="1465958" y="1989056"/>
                  </a:cubicBezTo>
                  <a:cubicBezTo>
                    <a:pt x="1733051" y="1883004"/>
                    <a:pt x="1912946" y="1536569"/>
                    <a:pt x="2243670" y="1489435"/>
                  </a:cubicBezTo>
                  <a:cubicBezTo>
                    <a:pt x="2574394" y="1442301"/>
                    <a:pt x="3392168" y="1597058"/>
                    <a:pt x="3450300" y="1706252"/>
                  </a:cubicBezTo>
                  <a:cubicBezTo>
                    <a:pt x="3508432" y="1815446"/>
                    <a:pt x="2906688" y="2076254"/>
                    <a:pt x="2592461" y="2144598"/>
                  </a:cubicBezTo>
                  <a:cubicBezTo>
                    <a:pt x="2278234" y="2212942"/>
                    <a:pt x="1804538" y="2017337"/>
                    <a:pt x="1564940" y="2116318"/>
                  </a:cubicBezTo>
                  <a:cubicBezTo>
                    <a:pt x="1325342" y="2215299"/>
                    <a:pt x="977336" y="2642648"/>
                    <a:pt x="1154874" y="2738487"/>
                  </a:cubicBezTo>
                  <a:cubicBezTo>
                    <a:pt x="1332412" y="2834326"/>
                    <a:pt x="2220889" y="2355130"/>
                    <a:pt x="2630169" y="2691353"/>
                  </a:cubicBezTo>
                  <a:cubicBezTo>
                    <a:pt x="3039449" y="3027576"/>
                    <a:pt x="3325002" y="3891699"/>
                    <a:pt x="3610556" y="4755823"/>
                  </a:cubicBezTo>
                </a:path>
              </a:pathLst>
            </a:cu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46907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41EC3-383D-470F-8AA4-7AABCC817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the GPU do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6AE5F-748E-42AC-B736-984439ADF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Efficient Graphics processing</a:t>
            </a:r>
          </a:p>
          <a:p>
            <a:pPr lvl="1"/>
            <a:r>
              <a:rPr lang="en-US" dirty="0"/>
              <a:t>High quality – Advanced shaders (Programmable)</a:t>
            </a:r>
          </a:p>
          <a:p>
            <a:pPr lvl="1"/>
            <a:r>
              <a:rPr lang="en-US" dirty="0"/>
              <a:t>High efficiency – Discard  unwanted pixels (Hardware)</a:t>
            </a:r>
          </a:p>
          <a:p>
            <a:pPr lvl="1"/>
            <a:r>
              <a:rPr lang="en-US" dirty="0"/>
              <a:t>Co-processing with CPU</a:t>
            </a:r>
          </a:p>
          <a:p>
            <a:pPr lvl="1"/>
            <a:endParaRPr lang="en-US" dirty="0"/>
          </a:p>
          <a:p>
            <a:r>
              <a:rPr lang="en-US" dirty="0"/>
              <a:t>Goals for the 2018+ Graphics Processor and beyond</a:t>
            </a:r>
          </a:p>
          <a:p>
            <a:pPr lvl="1"/>
            <a:r>
              <a:rPr lang="en-US" dirty="0"/>
              <a:t>How can we keep the CPU at 0%, and the GPU 100% ?</a:t>
            </a:r>
          </a:p>
          <a:p>
            <a:pPr lvl="1"/>
            <a:r>
              <a:rPr lang="en-US" dirty="0"/>
              <a:t>In other words, keep data-saturated, not data-starved</a:t>
            </a:r>
          </a:p>
        </p:txBody>
      </p:sp>
    </p:spTree>
    <p:extLst>
      <p:ext uri="{BB962C8B-B14F-4D97-AF65-F5344CB8AC3E}">
        <p14:creationId xmlns:p14="http://schemas.microsoft.com/office/powerpoint/2010/main" val="3457718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41446-91C1-49C1-ADBF-50C629041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historical perspective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FCEE9-C5AF-4640-A9A8-201CF49178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Embedded Graphics GPUs (and APIs pre-</a:t>
            </a:r>
            <a:r>
              <a:rPr lang="en-US" dirty="0" err="1"/>
              <a:t>vulkan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Non-existent communication between different blocks (Blackbox)</a:t>
            </a:r>
          </a:p>
          <a:p>
            <a:pPr lvl="1"/>
            <a:r>
              <a:rPr lang="en-US" dirty="0"/>
              <a:t>Non-existent heterogeneity between CPU and GPU</a:t>
            </a:r>
          </a:p>
          <a:p>
            <a:pPr lvl="2"/>
            <a:r>
              <a:rPr lang="en-US" dirty="0"/>
              <a:t>GPU output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Optimised</a:t>
            </a:r>
            <a:r>
              <a:rPr lang="en-US" dirty="0">
                <a:sym typeface="Wingdings" panose="05000000000000000000" pitchFamily="2" charset="2"/>
              </a:rPr>
              <a:t> only for display </a:t>
            </a:r>
            <a:r>
              <a:rPr lang="en-US" dirty="0" err="1">
                <a:sym typeface="Wingdings" panose="05000000000000000000" pitchFamily="2" charset="2"/>
              </a:rPr>
              <a:t>scanout</a:t>
            </a:r>
            <a:r>
              <a:rPr lang="en-US" dirty="0">
                <a:sym typeface="Wingdings" panose="05000000000000000000" pitchFamily="2" charset="2"/>
              </a:rPr>
              <a:t> (exceptions – video streaming ..)</a:t>
            </a:r>
            <a:endParaRPr lang="en-US" dirty="0"/>
          </a:p>
          <a:p>
            <a:r>
              <a:rPr lang="en-US" dirty="0"/>
              <a:t>Desktop GPUs (and APIs)</a:t>
            </a:r>
          </a:p>
          <a:p>
            <a:pPr lvl="1"/>
            <a:r>
              <a:rPr lang="en-US" dirty="0"/>
              <a:t>Focused on Higher quality via Programmability</a:t>
            </a:r>
          </a:p>
          <a:p>
            <a:pPr lvl="1"/>
            <a:r>
              <a:rPr lang="en-US" dirty="0"/>
              <a:t>Driven largely by Microsoft DirectX APIs, followed by OpenGL</a:t>
            </a:r>
          </a:p>
          <a:p>
            <a:pPr lvl="1"/>
            <a:endParaRPr lang="en-US" dirty="0"/>
          </a:p>
        </p:txBody>
      </p:sp>
      <p:pic>
        <p:nvPicPr>
          <p:cNvPr id="4098" name="Picture 2" descr="Image result for dx12 display pipeline">
            <a:extLst>
              <a:ext uri="{FF2B5EF4-FFF2-40B4-BE49-F238E27FC236}">
                <a16:creationId xmlns:a16="http://schemas.microsoft.com/office/drawing/2014/main" id="{1A7425BA-B677-45FB-9177-FF8EBBE98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7336" y="4681195"/>
            <a:ext cx="5495925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6872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8F5A8-6058-4CF8-8FDB-32598E2B9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Pixels to FLOPs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4AC23-F3D9-4496-AF73-5D4130FCE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Need for controlling individual blocks, and manage individual contexts better on Desktop APIs, led to more and more programmable cores</a:t>
            </a:r>
          </a:p>
          <a:p>
            <a:r>
              <a:rPr lang="en-US" dirty="0"/>
              <a:t>Less load on (dynamic) drivers, more (one-time) load on application</a:t>
            </a:r>
          </a:p>
          <a:p>
            <a:pPr lvl="1"/>
            <a:r>
              <a:rPr lang="en-US" dirty="0"/>
              <a:t>Target 0% CPU API overhead, 100% GPU loading</a:t>
            </a:r>
          </a:p>
          <a:p>
            <a:endParaRPr lang="en-US" dirty="0"/>
          </a:p>
        </p:txBody>
      </p:sp>
      <p:pic>
        <p:nvPicPr>
          <p:cNvPr id="4" name="Picture 4" descr="Image result for dx12 display pipeline">
            <a:extLst>
              <a:ext uri="{FF2B5EF4-FFF2-40B4-BE49-F238E27FC236}">
                <a16:creationId xmlns:a16="http://schemas.microsoft.com/office/drawing/2014/main" id="{2191E99D-C700-422B-9F6A-12A97D7CB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907361"/>
            <a:ext cx="4151722" cy="2404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graphics display pipeline nvidia">
            <a:extLst>
              <a:ext uri="{FF2B5EF4-FFF2-40B4-BE49-F238E27FC236}">
                <a16:creationId xmlns:a16="http://schemas.microsoft.com/office/drawing/2014/main" id="{26B6E57D-9FB9-43C9-82AB-91907CD19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804" y="3570508"/>
            <a:ext cx="573405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1552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D516D-9CB0-4806-882E-4D3C3B392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 architecture advances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FC2A1-3A19-42E4-9137-AE6A8F2835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689862" cy="2589081"/>
          </a:xfrm>
        </p:spPr>
        <p:txBody>
          <a:bodyPr>
            <a:normAutofit/>
          </a:bodyPr>
          <a:lstStyle/>
          <a:p>
            <a:r>
              <a:rPr lang="en-US" dirty="0"/>
              <a:t>Graphics</a:t>
            </a:r>
          </a:p>
          <a:p>
            <a:pPr lvl="1"/>
            <a:r>
              <a:rPr lang="en-US" dirty="0"/>
              <a:t>HDR, HEVC, Data compression</a:t>
            </a:r>
          </a:p>
          <a:p>
            <a:pPr lvl="1"/>
            <a:r>
              <a:rPr lang="en-US" dirty="0"/>
              <a:t>Low-latency pre-emption</a:t>
            </a:r>
          </a:p>
          <a:p>
            <a:pPr lvl="1"/>
            <a:r>
              <a:rPr lang="en-US" dirty="0"/>
              <a:t>Application specific HW units</a:t>
            </a:r>
          </a:p>
          <a:p>
            <a:pPr lvl="1"/>
            <a:r>
              <a:rPr lang="en-US" dirty="0"/>
              <a:t>HDR</a:t>
            </a:r>
          </a:p>
          <a:p>
            <a:r>
              <a:rPr lang="en-US" dirty="0"/>
              <a:t>Multi-GPU architectures (SLI, ..)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8470F3-2D52-46EE-A1FB-C6F0A2483BDF}"/>
              </a:ext>
            </a:extLst>
          </p:cNvPr>
          <p:cNvSpPr txBox="1">
            <a:spLocks/>
          </p:cNvSpPr>
          <p:nvPr/>
        </p:nvSpPr>
        <p:spPr>
          <a:xfrm>
            <a:off x="7556369" y="1690688"/>
            <a:ext cx="4044885" cy="2226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Compute</a:t>
            </a:r>
          </a:p>
          <a:p>
            <a:pPr lvl="1"/>
            <a:r>
              <a:rPr lang="en-US" dirty="0"/>
              <a:t>CUDA core micro-arch</a:t>
            </a:r>
          </a:p>
          <a:p>
            <a:pPr lvl="1"/>
            <a:r>
              <a:rPr lang="en-US" dirty="0"/>
              <a:t>Memory hierarchies</a:t>
            </a:r>
          </a:p>
          <a:p>
            <a:pPr lvl="1"/>
            <a:r>
              <a:rPr lang="en-US" dirty="0"/>
              <a:t>Thread-level pre-emption</a:t>
            </a:r>
          </a:p>
          <a:p>
            <a:pPr lvl="1"/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B7816A-A503-4B1B-BED5-7156B302596B}"/>
              </a:ext>
            </a:extLst>
          </p:cNvPr>
          <p:cNvSpPr txBox="1">
            <a:spLocks/>
          </p:cNvSpPr>
          <p:nvPr/>
        </p:nvSpPr>
        <p:spPr>
          <a:xfrm>
            <a:off x="3402682" y="4549856"/>
            <a:ext cx="5925140" cy="198751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Common</a:t>
            </a:r>
          </a:p>
          <a:p>
            <a:pPr lvl="1"/>
            <a:r>
              <a:rPr lang="en-US" dirty="0"/>
              <a:t>GDDR5 advances</a:t>
            </a:r>
          </a:p>
          <a:p>
            <a:pPr lvl="1"/>
            <a:r>
              <a:rPr lang="en-US" dirty="0"/>
              <a:t>Memory controllers, interconnects</a:t>
            </a:r>
          </a:p>
          <a:p>
            <a:pPr lvl="1"/>
            <a:r>
              <a:rPr lang="en-US" dirty="0"/>
              <a:t>Clocks, micro arch</a:t>
            </a:r>
          </a:p>
          <a:p>
            <a:pPr lvl="1"/>
            <a:r>
              <a:rPr lang="en-US" dirty="0"/>
              <a:t>Board designs</a:t>
            </a:r>
          </a:p>
          <a:p>
            <a:pPr lvl="1"/>
            <a:r>
              <a:rPr lang="en-US" dirty="0"/>
              <a:t>Fan/ Thermal designs/ Noise considerations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868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B3561-9F68-46EC-8071-A2113A3D8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 Hardware Advances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6BD71-4E35-454B-A8AA-C1B14952C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Related image">
            <a:extLst>
              <a:ext uri="{FF2B5EF4-FFF2-40B4-BE49-F238E27FC236}">
                <a16:creationId xmlns:a16="http://schemas.microsoft.com/office/drawing/2014/main" id="{1E2A5840-E300-4C20-956D-2C4351B43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750" y="1880647"/>
            <a:ext cx="7775149" cy="4354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8569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6481</TotalTime>
  <Words>1163</Words>
  <Application>Microsoft Office PowerPoint</Application>
  <PresentationFormat>Widescreen</PresentationFormat>
  <Paragraphs>222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Arial</vt:lpstr>
      <vt:lpstr>Calibri</vt:lpstr>
      <vt:lpstr>Calibri Light</vt:lpstr>
      <vt:lpstr>Office Theme</vt:lpstr>
      <vt:lpstr>GPU Algorithms and Trends</vt:lpstr>
      <vt:lpstr>Contents</vt:lpstr>
      <vt:lpstr>Why GPU ?</vt:lpstr>
      <vt:lpstr>Graphics Hardware Landscape</vt:lpstr>
      <vt:lpstr>What does the GPU do ?</vt:lpstr>
      <vt:lpstr>A historical perspective</vt:lpstr>
      <vt:lpstr>From Pixels to FLOPs</vt:lpstr>
      <vt:lpstr>HW architecture advances</vt:lpstr>
      <vt:lpstr>Compute Hardware Advances (continued)</vt:lpstr>
      <vt:lpstr>PowerPoint Presentation</vt:lpstr>
      <vt:lpstr>Deep learning Hardware Landscape</vt:lpstr>
      <vt:lpstr>PowerPoint Presentation</vt:lpstr>
      <vt:lpstr>Programming Models</vt:lpstr>
      <vt:lpstr>High level comparison</vt:lpstr>
      <vt:lpstr>Power performance</vt:lpstr>
      <vt:lpstr>Power and Area</vt:lpstr>
      <vt:lpstr>Quick introduction to GPU Programming</vt:lpstr>
      <vt:lpstr>Organisation of the code</vt:lpstr>
      <vt:lpstr>Moving an algorithm to GPU – Tips</vt:lpstr>
      <vt:lpstr>Specifying shared memory</vt:lpstr>
      <vt:lpstr>GPU Profiling</vt:lpstr>
      <vt:lpstr>Improving performance</vt:lpstr>
      <vt:lpstr>CUDA and CUDNN</vt:lpstr>
      <vt:lpstr>Yolo – with different options (Tegra TK1)</vt:lpstr>
      <vt:lpstr>Algorithms on GPU</vt:lpstr>
      <vt:lpstr>Data exploration</vt:lpstr>
      <vt:lpstr>Medicine – Drug discovery</vt:lpstr>
      <vt:lpstr>Segmentation – Ex Tumors in Pancrea images</vt:lpstr>
      <vt:lpstr>Challenges – Availability of training data</vt:lpstr>
      <vt:lpstr>Challenges - Latency of Algorithms on GPU</vt:lpstr>
      <vt:lpstr>Emerging – Compute-In-Flash</vt:lpstr>
      <vt:lpstr>Emerging – DL and Operating Systems</vt:lpstr>
      <vt:lpstr>PowerPoint Presentation</vt:lpstr>
      <vt:lpstr>Conclusion</vt:lpstr>
      <vt:lpstr>PowerPoint Presentation</vt:lpstr>
      <vt:lpstr>Netscope</vt:lpstr>
      <vt:lpstr>Arrow - GDF</vt:lpstr>
      <vt:lpstr>Visualisation H20 – from VW talk on analytics</vt:lpstr>
      <vt:lpstr>What are we creating AI for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Prabindh Sundareson</dc:creator>
  <cp:lastModifiedBy>Prabindh Sundareson</cp:lastModifiedBy>
  <cp:revision>463</cp:revision>
  <dcterms:created xsi:type="dcterms:W3CDTF">2018-05-18T03:10:04Z</dcterms:created>
  <dcterms:modified xsi:type="dcterms:W3CDTF">2019-05-10T13:45:48Z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b558183-044c-4105-8d9c-cea02a2a3d86_Enabled">
    <vt:lpwstr>True</vt:lpwstr>
  </property>
  <property fmtid="{D5CDD505-2E9C-101B-9397-08002B2CF9AE}" pid="3" name="MSIP_Label_6b558183-044c-4105-8d9c-cea02a2a3d86_SiteId">
    <vt:lpwstr>43083d15-7273-40c1-b7db-39efd9ccc17a</vt:lpwstr>
  </property>
  <property fmtid="{D5CDD505-2E9C-101B-9397-08002B2CF9AE}" pid="4" name="MSIP_Label_6b558183-044c-4105-8d9c-cea02a2a3d86_Ref">
    <vt:lpwstr>https://api.informationprotection.azure.com/api/43083d15-7273-40c1-b7db-39efd9ccc17a</vt:lpwstr>
  </property>
  <property fmtid="{D5CDD505-2E9C-101B-9397-08002B2CF9AE}" pid="5" name="MSIP_Label_6b558183-044c-4105-8d9c-cea02a2a3d86_Owner">
    <vt:lpwstr>psundareson@nvidia.com</vt:lpwstr>
  </property>
  <property fmtid="{D5CDD505-2E9C-101B-9397-08002B2CF9AE}" pid="6" name="MSIP_Label_6b558183-044c-4105-8d9c-cea02a2a3d86_SetDate">
    <vt:lpwstr>2018-05-21T07:06:23.0453143+05:30</vt:lpwstr>
  </property>
  <property fmtid="{D5CDD505-2E9C-101B-9397-08002B2CF9AE}" pid="7" name="MSIP_Label_6b558183-044c-4105-8d9c-cea02a2a3d86_Name">
    <vt:lpwstr>Unrestricted</vt:lpwstr>
  </property>
  <property fmtid="{D5CDD505-2E9C-101B-9397-08002B2CF9AE}" pid="8" name="MSIP_Label_6b558183-044c-4105-8d9c-cea02a2a3d86_Application">
    <vt:lpwstr>Microsoft Azure Information Protection</vt:lpwstr>
  </property>
  <property fmtid="{D5CDD505-2E9C-101B-9397-08002B2CF9AE}" pid="9" name="MSIP_Label_6b558183-044c-4105-8d9c-cea02a2a3d86_Extended_MSFT_Method">
    <vt:lpwstr>Automatic</vt:lpwstr>
  </property>
  <property fmtid="{D5CDD505-2E9C-101B-9397-08002B2CF9AE}" pid="10" name="Sensitivity">
    <vt:lpwstr>Unrestricted</vt:lpwstr>
  </property>
</Properties>
</file>

<file path=docProps/thumbnail.jpeg>
</file>